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85" r:id="rId8"/>
    <p:sldId id="286" r:id="rId9"/>
    <p:sldId id="287" r:id="rId10"/>
    <p:sldId id="288" r:id="rId11"/>
    <p:sldId id="289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8" r:id="rId20"/>
    <p:sldId id="279" r:id="rId21"/>
    <p:sldId id="283" r:id="rId22"/>
    <p:sldId id="261" r:id="rId23"/>
    <p:sldId id="280" r:id="rId24"/>
    <p:sldId id="281" r:id="rId25"/>
    <p:sldId id="282" r:id="rId26"/>
    <p:sldId id="291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ratc\formation%202024\analyse%20questions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>
        <c:manualLayout>
          <c:layoutTarget val="inner"/>
          <c:xMode val="edge"/>
          <c:yMode val="edge"/>
          <c:x val="0.25883968765809906"/>
          <c:y val="3.5355560009799364E-2"/>
          <c:w val="0.70637059463569563"/>
          <c:h val="0.8841248726997385"/>
        </c:manualLayout>
      </c:layout>
      <c:barChart>
        <c:barDir val="bar"/>
        <c:grouping val="stacked"/>
        <c:ser>
          <c:idx val="0"/>
          <c:order val="0"/>
          <c:tx>
            <c:strRef>
              <c:f>'[analyse questions.xlsx]Feuil1'!$C$85</c:f>
              <c:strCache>
                <c:ptCount val="1"/>
                <c:pt idx="0">
                  <c:v>essentiel</c:v>
                </c:pt>
              </c:strCache>
            </c:strRef>
          </c:tx>
          <c:cat>
            <c:strRef>
              <c:f>'[analyse questions.xlsx]Feuil1'!$D$84:$J$84</c:f>
              <c:strCache>
                <c:ptCount val="7"/>
                <c:pt idx="0">
                  <c:v>accueil/dispo</c:v>
                </c:pt>
                <c:pt idx="1">
                  <c:v>competence</c:v>
                </c:pt>
                <c:pt idx="2">
                  <c:v>securite</c:v>
                </c:pt>
                <c:pt idx="3">
                  <c:v>information</c:v>
                </c:pt>
                <c:pt idx="4">
                  <c:v>respect</c:v>
                </c:pt>
                <c:pt idx="5">
                  <c:v>empathie</c:v>
                </c:pt>
                <c:pt idx="6">
                  <c:v>soutien</c:v>
                </c:pt>
              </c:strCache>
            </c:strRef>
          </c:cat>
          <c:val>
            <c:numRef>
              <c:f>'[analyse questions.xlsx]Feuil1'!$D$85:$J$85</c:f>
              <c:numCache>
                <c:formatCode>General</c:formatCode>
                <c:ptCount val="7"/>
                <c:pt idx="0">
                  <c:v>9</c:v>
                </c:pt>
                <c:pt idx="1">
                  <c:v>14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ser>
          <c:idx val="1"/>
          <c:order val="1"/>
          <c:tx>
            <c:strRef>
              <c:f>'[analyse questions.xlsx]Feuil1'!$C$86</c:f>
              <c:strCache>
                <c:ptCount val="1"/>
                <c:pt idx="0">
                  <c:v>très important</c:v>
                </c:pt>
              </c:strCache>
            </c:strRef>
          </c:tx>
          <c:cat>
            <c:strRef>
              <c:f>'[analyse questions.xlsx]Feuil1'!$D$84:$J$84</c:f>
              <c:strCache>
                <c:ptCount val="7"/>
                <c:pt idx="0">
                  <c:v>accueil/dispo</c:v>
                </c:pt>
                <c:pt idx="1">
                  <c:v>competence</c:v>
                </c:pt>
                <c:pt idx="2">
                  <c:v>securite</c:v>
                </c:pt>
                <c:pt idx="3">
                  <c:v>information</c:v>
                </c:pt>
                <c:pt idx="4">
                  <c:v>respect</c:v>
                </c:pt>
                <c:pt idx="5">
                  <c:v>empathie</c:v>
                </c:pt>
                <c:pt idx="6">
                  <c:v>soutien</c:v>
                </c:pt>
              </c:strCache>
            </c:strRef>
          </c:cat>
          <c:val>
            <c:numRef>
              <c:f>'[analyse questions.xlsx]Feuil1'!$D$86:$J$86</c:f>
              <c:numCache>
                <c:formatCode>General</c:formatCode>
                <c:ptCount val="7"/>
                <c:pt idx="0">
                  <c:v>9</c:v>
                </c:pt>
                <c:pt idx="1">
                  <c:v>2</c:v>
                </c:pt>
                <c:pt idx="2">
                  <c:v>7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'[analyse questions.xlsx]Feuil1'!$C$87</c:f>
              <c:strCache>
                <c:ptCount val="1"/>
                <c:pt idx="0">
                  <c:v>important</c:v>
                </c:pt>
              </c:strCache>
            </c:strRef>
          </c:tx>
          <c:cat>
            <c:strRef>
              <c:f>'[analyse questions.xlsx]Feuil1'!$D$84:$J$84</c:f>
              <c:strCache>
                <c:ptCount val="7"/>
                <c:pt idx="0">
                  <c:v>accueil/dispo</c:v>
                </c:pt>
                <c:pt idx="1">
                  <c:v>competence</c:v>
                </c:pt>
                <c:pt idx="2">
                  <c:v>securite</c:v>
                </c:pt>
                <c:pt idx="3">
                  <c:v>information</c:v>
                </c:pt>
                <c:pt idx="4">
                  <c:v>respect</c:v>
                </c:pt>
                <c:pt idx="5">
                  <c:v>empathie</c:v>
                </c:pt>
                <c:pt idx="6">
                  <c:v>soutien</c:v>
                </c:pt>
              </c:strCache>
            </c:strRef>
          </c:cat>
          <c:val>
            <c:numRef>
              <c:f>'[analyse questions.xlsx]Feuil1'!$D$87:$J$87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overlap val="100"/>
        <c:axId val="102073472"/>
        <c:axId val="102075008"/>
      </c:barChart>
      <c:catAx>
        <c:axId val="10207347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aseline="0"/>
            </a:pPr>
            <a:endParaRPr lang="fr-FR"/>
          </a:p>
        </c:txPr>
        <c:crossAx val="102075008"/>
        <c:crosses val="autoZero"/>
        <c:auto val="1"/>
        <c:lblAlgn val="ctr"/>
        <c:lblOffset val="100"/>
      </c:catAx>
      <c:valAx>
        <c:axId val="102075008"/>
        <c:scaling>
          <c:orientation val="minMax"/>
          <c:max val="25"/>
          <c:min val="0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fr-FR"/>
          </a:p>
        </c:txPr>
        <c:crossAx val="10207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667018537707463"/>
          <c:y val="0.26804664880619877"/>
          <c:w val="0.26332989910843263"/>
          <c:h val="0.41062566301930048"/>
        </c:manualLayout>
      </c:layout>
      <c:txPr>
        <a:bodyPr/>
        <a:lstStyle/>
        <a:p>
          <a:pPr>
            <a:defRPr sz="1600" baseline="0"/>
          </a:pPr>
          <a:endParaRPr lang="fr-FR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/>
      <c:barChart>
        <c:barDir val="col"/>
        <c:grouping val="stacked"/>
        <c:ser>
          <c:idx val="0"/>
          <c:order val="0"/>
          <c:tx>
            <c:strRef>
              <c:f>'[analyse questions2.xlsx]Feuil1'!$R$167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questions2.xlsx]Feuil1'!$S$166:$T$166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questions2.xlsx]Feuil1'!$S$167:$T$167</c:f>
              <c:numCache>
                <c:formatCode>General</c:formatCode>
                <c:ptCount val="2"/>
                <c:pt idx="0">
                  <c:v>80.769230769230816</c:v>
                </c:pt>
                <c:pt idx="1">
                  <c:v>56.25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questions2.xlsx]Feuil1'!$R$168</c:f>
              <c:strCache>
                <c:ptCount val="1"/>
                <c:pt idx="0">
                  <c:v>Pas tjs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'[analyse questions2.xlsx]Feuil1'!$S$166:$T$166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questions2.xlsx]Feuil1'!$S$168:$T$168</c:f>
              <c:numCache>
                <c:formatCode>General</c:formatCode>
                <c:ptCount val="2"/>
                <c:pt idx="0">
                  <c:v>19.230769230769216</c:v>
                </c:pt>
                <c:pt idx="1">
                  <c:v>43.75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questions2.xlsx]Feuil1'!$R$169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questions2.xlsx]Feuil1'!$S$166:$T$166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questions2.xlsx]Feuil1'!$S$169:$T$169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overlap val="100"/>
        <c:axId val="121346688"/>
        <c:axId val="121360768"/>
      </c:barChart>
      <c:catAx>
        <c:axId val="121346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121360768"/>
        <c:crosses val="autoZero"/>
        <c:auto val="1"/>
        <c:lblAlgn val="ctr"/>
        <c:lblOffset val="100"/>
      </c:catAx>
      <c:valAx>
        <c:axId val="1213607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346688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fr-FR"/>
        </a:p>
      </c:txPr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/>
      <c:barChart>
        <c:barDir val="col"/>
        <c:grouping val="stacked"/>
        <c:ser>
          <c:idx val="0"/>
          <c:order val="0"/>
          <c:tx>
            <c:strRef>
              <c:f>'[analyse questions2.xlsx]Feuil1'!$R$176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questions2.xlsx]Feuil1'!$S$175:$T$175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questions2.xlsx]Feuil1'!$S$176:$T$176</c:f>
              <c:numCache>
                <c:formatCode>General</c:formatCode>
                <c:ptCount val="2"/>
                <c:pt idx="0">
                  <c:v>96.153846153846104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questions2.xlsx]Feuil1'!$R$177</c:f>
              <c:strCache>
                <c:ptCount val="1"/>
                <c:pt idx="0">
                  <c:v>Pas tjs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'[analyse questions2.xlsx]Feuil1'!$S$175:$T$175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questions2.xlsx]Feuil1'!$S$177:$T$177</c:f>
              <c:numCache>
                <c:formatCode>General</c:formatCode>
                <c:ptCount val="2"/>
                <c:pt idx="0">
                  <c:v>3.8461538461538463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questions2.xlsx]Feuil1'!$R$178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questions2.xlsx]Feuil1'!$S$175:$T$175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questions2.xlsx]Feuil1'!$S$178:$T$178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overlap val="100"/>
        <c:axId val="121390592"/>
        <c:axId val="121392128"/>
      </c:barChart>
      <c:catAx>
        <c:axId val="121390592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121392128"/>
        <c:crosses val="autoZero"/>
        <c:auto val="1"/>
        <c:lblAlgn val="ctr"/>
        <c:lblOffset val="100"/>
      </c:catAx>
      <c:valAx>
        <c:axId val="121392128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21390592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fr-FR"/>
        </a:p>
      </c:txPr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bar"/>
        <c:grouping val="stacked"/>
        <c:ser>
          <c:idx val="0"/>
          <c:order val="0"/>
          <c:tx>
            <c:strRef>
              <c:f>'[analyse questions2.xlsx]Feuil1'!$W$114</c:f>
              <c:strCache>
                <c:ptCount val="1"/>
                <c:pt idx="0">
                  <c:v>Jamais</c:v>
                </c:pt>
              </c:strCache>
            </c:strRef>
          </c:tx>
          <c:cat>
            <c:strRef>
              <c:f>'[analyse questions2.xlsx]Feuil1'!$X$113:$AD$113</c:f>
              <c:strCache>
                <c:ptCount val="6"/>
                <c:pt idx="0">
                  <c:v>Bien Accueillis</c:v>
                </c:pt>
                <c:pt idx="1">
                  <c:v>Bienveillance</c:v>
                </c:pt>
                <c:pt idx="3">
                  <c:v>Colère</c:v>
                </c:pt>
                <c:pt idx="4">
                  <c:v>Désaccord</c:v>
                </c:pt>
                <c:pt idx="5">
                  <c:v>Mauvaise information</c:v>
                </c:pt>
              </c:strCache>
            </c:strRef>
          </c:cat>
          <c:val>
            <c:numRef>
              <c:f>'[analyse questions2.xlsx]Feuil1'!$X$114:$AD$114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3">
                  <c:v>8</c:v>
                </c:pt>
                <c:pt idx="4">
                  <c:v>9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questions2.xlsx]Feuil1'!$W$115</c:f>
              <c:strCache>
                <c:ptCount val="1"/>
                <c:pt idx="0">
                  <c:v>De Tps en Tps</c:v>
                </c:pt>
              </c:strCache>
            </c:strRef>
          </c:tx>
          <c:cat>
            <c:strRef>
              <c:f>'[analyse questions2.xlsx]Feuil1'!$X$113:$AD$113</c:f>
              <c:strCache>
                <c:ptCount val="6"/>
                <c:pt idx="0">
                  <c:v>Bien Accueillis</c:v>
                </c:pt>
                <c:pt idx="1">
                  <c:v>Bienveillance</c:v>
                </c:pt>
                <c:pt idx="3">
                  <c:v>Colère</c:v>
                </c:pt>
                <c:pt idx="4">
                  <c:v>Désaccord</c:v>
                </c:pt>
                <c:pt idx="5">
                  <c:v>Mauvaise information</c:v>
                </c:pt>
              </c:strCache>
            </c:strRef>
          </c:cat>
          <c:val>
            <c:numRef>
              <c:f>'[analyse questions2.xlsx]Feuil1'!$X$115:$AD$115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questions2.xlsx]Feuil1'!$W$116</c:f>
              <c:strCache>
                <c:ptCount val="1"/>
                <c:pt idx="0">
                  <c:v>Assez souvent</c:v>
                </c:pt>
              </c:strCache>
            </c:strRef>
          </c:tx>
          <c:cat>
            <c:strRef>
              <c:f>'[analyse questions2.xlsx]Feuil1'!$X$113:$AD$113</c:f>
              <c:strCache>
                <c:ptCount val="6"/>
                <c:pt idx="0">
                  <c:v>Bien Accueillis</c:v>
                </c:pt>
                <c:pt idx="1">
                  <c:v>Bienveillance</c:v>
                </c:pt>
                <c:pt idx="3">
                  <c:v>Colère</c:v>
                </c:pt>
                <c:pt idx="4">
                  <c:v>Désaccord</c:v>
                </c:pt>
                <c:pt idx="5">
                  <c:v>Mauvaise information</c:v>
                </c:pt>
              </c:strCache>
            </c:strRef>
          </c:cat>
          <c:val>
            <c:numRef>
              <c:f>'[analyse questions2.xlsx]Feuil1'!$X$116:$AD$116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'[analyse questions2.xlsx]Feuil1'!$W$117</c:f>
              <c:strCache>
                <c:ptCount val="1"/>
                <c:pt idx="0">
                  <c:v>Très souvent</c:v>
                </c:pt>
              </c:strCache>
            </c:strRef>
          </c:tx>
          <c:cat>
            <c:strRef>
              <c:f>'[analyse questions2.xlsx]Feuil1'!$X$113:$AD$113</c:f>
              <c:strCache>
                <c:ptCount val="6"/>
                <c:pt idx="0">
                  <c:v>Bien Accueillis</c:v>
                </c:pt>
                <c:pt idx="1">
                  <c:v>Bienveillance</c:v>
                </c:pt>
                <c:pt idx="3">
                  <c:v>Colère</c:v>
                </c:pt>
                <c:pt idx="4">
                  <c:v>Désaccord</c:v>
                </c:pt>
                <c:pt idx="5">
                  <c:v>Mauvaise information</c:v>
                </c:pt>
              </c:strCache>
            </c:strRef>
          </c:cat>
          <c:val>
            <c:numRef>
              <c:f>'[analyse questions2.xlsx]Feuil1'!$X$117:$AD$117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overlap val="100"/>
        <c:axId val="131929600"/>
        <c:axId val="131931136"/>
      </c:barChart>
      <c:catAx>
        <c:axId val="131929600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131931136"/>
        <c:crosses val="autoZero"/>
        <c:auto val="1"/>
        <c:lblAlgn val="ctr"/>
        <c:lblOffset val="100"/>
      </c:catAx>
      <c:valAx>
        <c:axId val="131931136"/>
        <c:scaling>
          <c:orientation val="minMax"/>
        </c:scaling>
        <c:axPos val="b"/>
        <c:majorGridlines/>
        <c:numFmt formatCode="General" sourceLinked="1"/>
        <c:tickLblPos val="nextTo"/>
        <c:crossAx val="1319296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fr-FR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0"/>
  <c:chart>
    <c:plotArea>
      <c:layout/>
      <c:barChart>
        <c:barDir val="bar"/>
        <c:grouping val="stacked"/>
        <c:ser>
          <c:idx val="0"/>
          <c:order val="0"/>
          <c:tx>
            <c:strRef>
              <c:f>'[analyse questions2.xlsx]Feuil2'!$L$80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questions2.xlsx]Feuil2'!$M$78:$S$79</c:f>
              <c:strCache>
                <c:ptCount val="7"/>
                <c:pt idx="0">
                  <c:v>Ameliore qualité soins</c:v>
                </c:pt>
                <c:pt idx="1">
                  <c:v>Ameliore satisfaction PH</c:v>
                </c:pt>
                <c:pt idx="2">
                  <c:v>Ameliore relation prof/PH</c:v>
                </c:pt>
                <c:pt idx="3">
                  <c:v>Ameliore conditions travail prof</c:v>
                </c:pt>
                <c:pt idx="4">
                  <c:v>Diminue anxiété</c:v>
                </c:pt>
                <c:pt idx="5">
                  <c:v>Diminue contestations</c:v>
                </c:pt>
                <c:pt idx="6">
                  <c:v>Ameliore image service</c:v>
                </c:pt>
              </c:strCache>
            </c:strRef>
          </c:cat>
          <c:val>
            <c:numRef>
              <c:f>'[analyse questions2.xlsx]Feuil2'!$M$80:$S$80</c:f>
              <c:numCache>
                <c:formatCode>General</c:formatCode>
                <c:ptCount val="7"/>
                <c:pt idx="0">
                  <c:v>12</c:v>
                </c:pt>
                <c:pt idx="1">
                  <c:v>11</c:v>
                </c:pt>
                <c:pt idx="2">
                  <c:v>12</c:v>
                </c:pt>
                <c:pt idx="3">
                  <c:v>11</c:v>
                </c:pt>
                <c:pt idx="4">
                  <c:v>15</c:v>
                </c:pt>
                <c:pt idx="5">
                  <c:v>10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questions2.xlsx]Feuil2'!$L$81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questions2.xlsx]Feuil2'!$M$78:$S$79</c:f>
              <c:strCache>
                <c:ptCount val="7"/>
                <c:pt idx="0">
                  <c:v>Ameliore qualité soins</c:v>
                </c:pt>
                <c:pt idx="1">
                  <c:v>Ameliore satisfaction PH</c:v>
                </c:pt>
                <c:pt idx="2">
                  <c:v>Ameliore relation prof/PH</c:v>
                </c:pt>
                <c:pt idx="3">
                  <c:v>Ameliore conditions travail prof</c:v>
                </c:pt>
                <c:pt idx="4">
                  <c:v>Diminue anxiété</c:v>
                </c:pt>
                <c:pt idx="5">
                  <c:v>Diminue contestations</c:v>
                </c:pt>
                <c:pt idx="6">
                  <c:v>Ameliore image service</c:v>
                </c:pt>
              </c:strCache>
            </c:strRef>
          </c:cat>
          <c:val>
            <c:numRef>
              <c:f>'[analyse questions2.xlsx]Feuil2'!$M$81:$S$81</c:f>
              <c:numCache>
                <c:formatCode>General</c:formatCode>
                <c:ptCount val="7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4</c:v>
                </c:pt>
                <c:pt idx="5">
                  <c:v>9</c:v>
                </c:pt>
                <c:pt idx="6">
                  <c:v>14</c:v>
                </c:pt>
              </c:numCache>
            </c:numRef>
          </c:val>
        </c:ser>
        <c:overlap val="100"/>
        <c:axId val="131946752"/>
        <c:axId val="131973120"/>
      </c:barChart>
      <c:catAx>
        <c:axId val="131946752"/>
        <c:scaling>
          <c:orientation val="minMax"/>
        </c:scaling>
        <c:axPos val="l"/>
        <c:tickLblPos val="nextTo"/>
        <c:crossAx val="131973120"/>
        <c:crosses val="autoZero"/>
        <c:auto val="1"/>
        <c:lblAlgn val="ctr"/>
        <c:lblOffset val="100"/>
      </c:catAx>
      <c:valAx>
        <c:axId val="131973120"/>
        <c:scaling>
          <c:orientation val="minMax"/>
        </c:scaling>
        <c:axPos val="b"/>
        <c:majorGridlines/>
        <c:numFmt formatCode="General" sourceLinked="1"/>
        <c:tickLblPos val="nextTo"/>
        <c:crossAx val="1319467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0"/>
  <c:chart>
    <c:plotArea>
      <c:layout/>
      <c:barChart>
        <c:barDir val="bar"/>
        <c:grouping val="stacked"/>
        <c:ser>
          <c:idx val="0"/>
          <c:order val="0"/>
          <c:tx>
            <c:strRef>
              <c:f>'[analyse questions2.xlsx]Feuil2'!$B$79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questions2.xlsx]Feuil2'!$C$78:$F$78</c:f>
              <c:strCache>
                <c:ptCount val="4"/>
                <c:pt idx="0">
                  <c:v>Aide PH</c:v>
                </c:pt>
                <c:pt idx="1">
                  <c:v>Aide compréhension prof</c:v>
                </c:pt>
                <c:pt idx="2">
                  <c:v>Peut gêner les soignants</c:v>
                </c:pt>
                <c:pt idx="3">
                  <c:v>Peut gêner la PH</c:v>
                </c:pt>
              </c:strCache>
            </c:strRef>
          </c:cat>
          <c:val>
            <c:numRef>
              <c:f>'[analyse questions2.xlsx]Feuil2'!$C$79:$F$79</c:f>
              <c:numCache>
                <c:formatCode>General</c:formatCode>
                <c:ptCount val="4"/>
                <c:pt idx="0">
                  <c:v>18</c:v>
                </c:pt>
                <c:pt idx="1">
                  <c:v>15</c:v>
                </c:pt>
                <c:pt idx="2">
                  <c:v>15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questions2.xlsx]Feuil2'!$B$80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questions2.xlsx]Feuil2'!$C$78:$F$78</c:f>
              <c:strCache>
                <c:ptCount val="4"/>
                <c:pt idx="0">
                  <c:v>Aide PH</c:v>
                </c:pt>
                <c:pt idx="1">
                  <c:v>Aide compréhension prof</c:v>
                </c:pt>
                <c:pt idx="2">
                  <c:v>Peut gêner les soignants</c:v>
                </c:pt>
                <c:pt idx="3">
                  <c:v>Peut gêner la PH</c:v>
                </c:pt>
              </c:strCache>
            </c:strRef>
          </c:cat>
          <c:val>
            <c:numRef>
              <c:f>'[analyse questions2.xlsx]Feuil2'!$C$80:$F$80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overlap val="100"/>
        <c:axId val="132059136"/>
        <c:axId val="132060672"/>
      </c:barChart>
      <c:catAx>
        <c:axId val="132059136"/>
        <c:scaling>
          <c:orientation val="minMax"/>
        </c:scaling>
        <c:axPos val="l"/>
        <c:tickLblPos val="nextTo"/>
        <c:crossAx val="132060672"/>
        <c:crosses val="autoZero"/>
        <c:auto val="1"/>
        <c:lblAlgn val="ctr"/>
        <c:lblOffset val="100"/>
      </c:catAx>
      <c:valAx>
        <c:axId val="132060672"/>
        <c:scaling>
          <c:orientation val="minMax"/>
        </c:scaling>
        <c:axPos val="b"/>
        <c:majorGridlines/>
        <c:numFmt formatCode="General" sourceLinked="1"/>
        <c:tickLblPos val="nextTo"/>
        <c:crossAx val="1320591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0"/>
  <c:chart>
    <c:plotArea>
      <c:layout/>
      <c:barChart>
        <c:barDir val="bar"/>
        <c:grouping val="stacked"/>
        <c:ser>
          <c:idx val="0"/>
          <c:order val="0"/>
          <c:tx>
            <c:strRef>
              <c:f>'[analyse questions2.xlsx]Feuil2'!$G$86</c:f>
              <c:strCache>
                <c:ptCount val="1"/>
                <c:pt idx="0">
                  <c:v>Très souvent</c:v>
                </c:pt>
              </c:strCache>
            </c:strRef>
          </c:tx>
          <c:cat>
            <c:strRef>
              <c:f>'[analyse questions2.xlsx]Feuil2'!$H$85:$K$85</c:f>
              <c:strCache>
                <c:ptCount val="4"/>
                <c:pt idx="0">
                  <c:v>Manque de confiance</c:v>
                </c:pt>
                <c:pt idx="1">
                  <c:v>Famille trop présente</c:v>
                </c:pt>
                <c:pt idx="2">
                  <c:v>Conflits</c:v>
                </c:pt>
                <c:pt idx="3">
                  <c:v>Influence internet</c:v>
                </c:pt>
              </c:strCache>
            </c:strRef>
          </c:cat>
          <c:val>
            <c:numRef>
              <c:f>'[analyse questions2.xlsx]Feuil2'!$H$86:$K$86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questions2.xlsx]Feuil2'!$G$87</c:f>
              <c:strCache>
                <c:ptCount val="1"/>
                <c:pt idx="0">
                  <c:v>Assez souvent</c:v>
                </c:pt>
              </c:strCache>
            </c:strRef>
          </c:tx>
          <c:cat>
            <c:strRef>
              <c:f>'[analyse questions2.xlsx]Feuil2'!$H$85:$K$85</c:f>
              <c:strCache>
                <c:ptCount val="4"/>
                <c:pt idx="0">
                  <c:v>Manque de confiance</c:v>
                </c:pt>
                <c:pt idx="1">
                  <c:v>Famille trop présente</c:v>
                </c:pt>
                <c:pt idx="2">
                  <c:v>Conflits</c:v>
                </c:pt>
                <c:pt idx="3">
                  <c:v>Influence internet</c:v>
                </c:pt>
              </c:strCache>
            </c:strRef>
          </c:cat>
          <c:val>
            <c:numRef>
              <c:f>'[analyse questions2.xlsx]Feuil2'!$H$87:$K$87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questions2.xlsx]Feuil2'!$G$88</c:f>
              <c:strCache>
                <c:ptCount val="1"/>
                <c:pt idx="0">
                  <c:v>De temps en temps</c:v>
                </c:pt>
              </c:strCache>
            </c:strRef>
          </c:tx>
          <c:cat>
            <c:strRef>
              <c:f>'[analyse questions2.xlsx]Feuil2'!$H$85:$K$85</c:f>
              <c:strCache>
                <c:ptCount val="4"/>
                <c:pt idx="0">
                  <c:v>Manque de confiance</c:v>
                </c:pt>
                <c:pt idx="1">
                  <c:v>Famille trop présente</c:v>
                </c:pt>
                <c:pt idx="2">
                  <c:v>Conflits</c:v>
                </c:pt>
                <c:pt idx="3">
                  <c:v>Influence internet</c:v>
                </c:pt>
              </c:strCache>
            </c:strRef>
          </c:cat>
          <c:val>
            <c:numRef>
              <c:f>'[analyse questions2.xlsx]Feuil2'!$H$88:$K$88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'[analyse questions2.xlsx]Feuil2'!$G$89</c:f>
              <c:strCache>
                <c:ptCount val="1"/>
                <c:pt idx="0">
                  <c:v>Jamais</c:v>
                </c:pt>
              </c:strCache>
            </c:strRef>
          </c:tx>
          <c:cat>
            <c:strRef>
              <c:f>'[analyse questions2.xlsx]Feuil2'!$H$85:$K$85</c:f>
              <c:strCache>
                <c:ptCount val="4"/>
                <c:pt idx="0">
                  <c:v>Manque de confiance</c:v>
                </c:pt>
                <c:pt idx="1">
                  <c:v>Famille trop présente</c:v>
                </c:pt>
                <c:pt idx="2">
                  <c:v>Conflits</c:v>
                </c:pt>
                <c:pt idx="3">
                  <c:v>Influence internet</c:v>
                </c:pt>
              </c:strCache>
            </c:strRef>
          </c:cat>
          <c:val>
            <c:numRef>
              <c:f>'[analyse questions2.xlsx]Feuil2'!$H$89:$K$89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</c:ser>
        <c:overlap val="100"/>
        <c:axId val="80901632"/>
        <c:axId val="80903168"/>
      </c:barChart>
      <c:catAx>
        <c:axId val="80901632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80903168"/>
        <c:crosses val="autoZero"/>
        <c:auto val="1"/>
        <c:lblAlgn val="ctr"/>
        <c:lblOffset val="100"/>
      </c:catAx>
      <c:valAx>
        <c:axId val="80903168"/>
        <c:scaling>
          <c:orientation val="minMax"/>
        </c:scaling>
        <c:axPos val="b"/>
        <c:majorGridlines/>
        <c:numFmt formatCode="General" sourceLinked="1"/>
        <c:tickLblPos val="nextTo"/>
        <c:crossAx val="809016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3"/>
  <c:chart>
    <c:plotArea>
      <c:layout>
        <c:manualLayout>
          <c:layoutTarget val="inner"/>
          <c:xMode val="edge"/>
          <c:yMode val="edge"/>
          <c:x val="0.2284236505000897"/>
          <c:y val="5.2788955885371094E-2"/>
          <c:w val="0.58280334753913809"/>
          <c:h val="0.88105442821923008"/>
        </c:manualLayout>
      </c:layout>
      <c:barChart>
        <c:barDir val="bar"/>
        <c:grouping val="stacked"/>
        <c:ser>
          <c:idx val="0"/>
          <c:order val="0"/>
          <c:tx>
            <c:strRef>
              <c:f>'[analyse questions.xlsx]Feuil1'!$C$124</c:f>
              <c:strCache>
                <c:ptCount val="1"/>
                <c:pt idx="0">
                  <c:v>essentiel</c:v>
                </c:pt>
              </c:strCache>
            </c:strRef>
          </c:tx>
          <c:cat>
            <c:strRef>
              <c:f>'[analyse questions.xlsx]Feuil1'!$D$123:$J$123</c:f>
              <c:strCache>
                <c:ptCount val="7"/>
                <c:pt idx="0">
                  <c:v>accueil/dispo</c:v>
                </c:pt>
                <c:pt idx="1">
                  <c:v>competence</c:v>
                </c:pt>
                <c:pt idx="2">
                  <c:v>securite</c:v>
                </c:pt>
                <c:pt idx="3">
                  <c:v>information</c:v>
                </c:pt>
                <c:pt idx="4">
                  <c:v>respect</c:v>
                </c:pt>
                <c:pt idx="5">
                  <c:v>empathie</c:v>
                </c:pt>
                <c:pt idx="6">
                  <c:v>soutien</c:v>
                </c:pt>
              </c:strCache>
            </c:strRef>
          </c:cat>
          <c:val>
            <c:numRef>
              <c:f>'[analyse questions.xlsx]Feuil1'!$D$124:$J$124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'[analyse questions.xlsx]Feuil1'!$C$125</c:f>
              <c:strCache>
                <c:ptCount val="1"/>
                <c:pt idx="0">
                  <c:v>très important</c:v>
                </c:pt>
              </c:strCache>
            </c:strRef>
          </c:tx>
          <c:cat>
            <c:strRef>
              <c:f>'[analyse questions.xlsx]Feuil1'!$D$123:$J$123</c:f>
              <c:strCache>
                <c:ptCount val="7"/>
                <c:pt idx="0">
                  <c:v>accueil/dispo</c:v>
                </c:pt>
                <c:pt idx="1">
                  <c:v>competence</c:v>
                </c:pt>
                <c:pt idx="2">
                  <c:v>securite</c:v>
                </c:pt>
                <c:pt idx="3">
                  <c:v>information</c:v>
                </c:pt>
                <c:pt idx="4">
                  <c:v>respect</c:v>
                </c:pt>
                <c:pt idx="5">
                  <c:v>empathie</c:v>
                </c:pt>
                <c:pt idx="6">
                  <c:v>soutien</c:v>
                </c:pt>
              </c:strCache>
            </c:strRef>
          </c:cat>
          <c:val>
            <c:numRef>
              <c:f>'[analyse questions.xlsx]Feuil1'!$D$125:$J$125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'[analyse questions.xlsx]Feuil1'!$C$126</c:f>
              <c:strCache>
                <c:ptCount val="1"/>
                <c:pt idx="0">
                  <c:v>important</c:v>
                </c:pt>
              </c:strCache>
            </c:strRef>
          </c:tx>
          <c:cat>
            <c:strRef>
              <c:f>'[analyse questions.xlsx]Feuil1'!$D$123:$J$123</c:f>
              <c:strCache>
                <c:ptCount val="7"/>
                <c:pt idx="0">
                  <c:v>accueil/dispo</c:v>
                </c:pt>
                <c:pt idx="1">
                  <c:v>competence</c:v>
                </c:pt>
                <c:pt idx="2">
                  <c:v>securite</c:v>
                </c:pt>
                <c:pt idx="3">
                  <c:v>information</c:v>
                </c:pt>
                <c:pt idx="4">
                  <c:v>respect</c:v>
                </c:pt>
                <c:pt idx="5">
                  <c:v>empathie</c:v>
                </c:pt>
                <c:pt idx="6">
                  <c:v>soutien</c:v>
                </c:pt>
              </c:strCache>
            </c:strRef>
          </c:cat>
          <c:val>
            <c:numRef>
              <c:f>'[analyse questions.xlsx]Feuil1'!$D$126:$J$126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'[analyse questions.xlsx]Feuil1'!$C$127</c:f>
              <c:strCache>
                <c:ptCount val="1"/>
                <c:pt idx="0">
                  <c:v>normal</c:v>
                </c:pt>
              </c:strCache>
            </c:strRef>
          </c:tx>
          <c:cat>
            <c:strRef>
              <c:f>'[analyse questions.xlsx]Feuil1'!$D$123:$J$123</c:f>
              <c:strCache>
                <c:ptCount val="7"/>
                <c:pt idx="0">
                  <c:v>accueil/dispo</c:v>
                </c:pt>
                <c:pt idx="1">
                  <c:v>competence</c:v>
                </c:pt>
                <c:pt idx="2">
                  <c:v>securite</c:v>
                </c:pt>
                <c:pt idx="3">
                  <c:v>information</c:v>
                </c:pt>
                <c:pt idx="4">
                  <c:v>respect</c:v>
                </c:pt>
                <c:pt idx="5">
                  <c:v>empathie</c:v>
                </c:pt>
                <c:pt idx="6">
                  <c:v>soutien</c:v>
                </c:pt>
              </c:strCache>
            </c:strRef>
          </c:cat>
          <c:val>
            <c:numRef>
              <c:f>'[analyse questions.xlsx]Feuil1'!$D$127:$J$127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overlap val="100"/>
        <c:axId val="102637952"/>
        <c:axId val="102639488"/>
      </c:barChart>
      <c:catAx>
        <c:axId val="102637952"/>
        <c:scaling>
          <c:orientation val="minMax"/>
        </c:scaling>
        <c:delete val="1"/>
        <c:axPos val="l"/>
        <c:tickLblPos val="none"/>
        <c:crossAx val="102639488"/>
        <c:crosses val="autoZero"/>
        <c:auto val="1"/>
        <c:lblAlgn val="ctr"/>
        <c:lblOffset val="100"/>
      </c:catAx>
      <c:valAx>
        <c:axId val="10263948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fr-FR"/>
          </a:p>
        </c:txPr>
        <c:crossAx val="1026379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/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>
        <c:manualLayout>
          <c:layoutTarget val="inner"/>
          <c:xMode val="edge"/>
          <c:yMode val="edge"/>
          <c:x val="0.17037729658792672"/>
          <c:y val="7.407407407407407E-2"/>
          <c:w val="0.71274212598425157"/>
          <c:h val="0.83309419655876404"/>
        </c:manualLayout>
      </c:layout>
      <c:barChart>
        <c:barDir val="bar"/>
        <c:grouping val="stacked"/>
        <c:ser>
          <c:idx val="0"/>
          <c:order val="0"/>
          <c:tx>
            <c:strRef>
              <c:f>'[analyse questions2.xlsx]Feuil1'!$L$124</c:f>
              <c:strCache>
                <c:ptCount val="1"/>
                <c:pt idx="0">
                  <c:v>essentiel</c:v>
                </c:pt>
              </c:strCache>
            </c:strRef>
          </c:tx>
          <c:cat>
            <c:strRef>
              <c:f>'[analyse questions2.xlsx]Feuil1'!$M$123:$O$123</c:f>
              <c:strCache>
                <c:ptCount val="3"/>
                <c:pt idx="0">
                  <c:v>Confiance</c:v>
                </c:pt>
                <c:pt idx="1">
                  <c:v>Respect</c:v>
                </c:pt>
                <c:pt idx="2">
                  <c:v>Coopération</c:v>
                </c:pt>
              </c:strCache>
            </c:strRef>
          </c:cat>
          <c:val>
            <c:numRef>
              <c:f>'[analyse questions2.xlsx]Feuil1'!$M$124:$O$124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questions2.xlsx]Feuil1'!$L$125</c:f>
              <c:strCache>
                <c:ptCount val="1"/>
                <c:pt idx="0">
                  <c:v>très important</c:v>
                </c:pt>
              </c:strCache>
            </c:strRef>
          </c:tx>
          <c:cat>
            <c:strRef>
              <c:f>'[analyse questions2.xlsx]Feuil1'!$M$123:$O$123</c:f>
              <c:strCache>
                <c:ptCount val="3"/>
                <c:pt idx="0">
                  <c:v>Confiance</c:v>
                </c:pt>
                <c:pt idx="1">
                  <c:v>Respect</c:v>
                </c:pt>
                <c:pt idx="2">
                  <c:v>Coopération</c:v>
                </c:pt>
              </c:strCache>
            </c:strRef>
          </c:cat>
          <c:val>
            <c:numRef>
              <c:f>'[analyse questions2.xlsx]Feuil1'!$M$125:$O$125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questions2.xlsx]Feuil1'!$L$126</c:f>
              <c:strCache>
                <c:ptCount val="1"/>
                <c:pt idx="0">
                  <c:v>important</c:v>
                </c:pt>
              </c:strCache>
            </c:strRef>
          </c:tx>
          <c:cat>
            <c:strRef>
              <c:f>'[analyse questions2.xlsx]Feuil1'!$M$123:$O$123</c:f>
              <c:strCache>
                <c:ptCount val="3"/>
                <c:pt idx="0">
                  <c:v>Confiance</c:v>
                </c:pt>
                <c:pt idx="1">
                  <c:v>Respect</c:v>
                </c:pt>
                <c:pt idx="2">
                  <c:v>Coopération</c:v>
                </c:pt>
              </c:strCache>
            </c:strRef>
          </c:cat>
          <c:val>
            <c:numRef>
              <c:f>'[analyse questions2.xlsx]Feuil1'!$M$126:$O$126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'[analyse questions2.xlsx]Feuil1'!$L$127</c:f>
              <c:strCache>
                <c:ptCount val="1"/>
                <c:pt idx="0">
                  <c:v>normal</c:v>
                </c:pt>
              </c:strCache>
            </c:strRef>
          </c:tx>
          <c:cat>
            <c:strRef>
              <c:f>'[analyse questions2.xlsx]Feuil1'!$M$123:$O$123</c:f>
              <c:strCache>
                <c:ptCount val="3"/>
                <c:pt idx="0">
                  <c:v>Confiance</c:v>
                </c:pt>
                <c:pt idx="1">
                  <c:v>Respect</c:v>
                </c:pt>
                <c:pt idx="2">
                  <c:v>Coopération</c:v>
                </c:pt>
              </c:strCache>
            </c:strRef>
          </c:cat>
          <c:val>
            <c:numRef>
              <c:f>'[analyse questions2.xlsx]Feuil1'!$M$127:$O$127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overlap val="100"/>
        <c:axId val="120459264"/>
        <c:axId val="120460800"/>
      </c:barChart>
      <c:catAx>
        <c:axId val="12045926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aseline="0"/>
            </a:pPr>
            <a:endParaRPr lang="fr-FR"/>
          </a:p>
        </c:txPr>
        <c:crossAx val="120460800"/>
        <c:crosses val="autoZero"/>
        <c:auto val="1"/>
        <c:lblAlgn val="ctr"/>
        <c:lblOffset val="100"/>
      </c:catAx>
      <c:valAx>
        <c:axId val="12046080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fr-FR"/>
          </a:p>
        </c:txPr>
        <c:crossAx val="120459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75131233595876"/>
          <c:y val="0.47260050201578352"/>
          <c:w val="0.21113757655293094"/>
          <c:h val="0.21622173807430076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/>
      <c:barChart>
        <c:barDir val="bar"/>
        <c:grouping val="stacked"/>
        <c:ser>
          <c:idx val="0"/>
          <c:order val="0"/>
          <c:tx>
            <c:strRef>
              <c:f>'[analyse questions.xlsx]Feuil1'!$O$86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questions.xlsx]Feuil1'!$P$84:$U$85</c:f>
              <c:strCache>
                <c:ptCount val="6"/>
                <c:pt idx="0">
                  <c:v>Famille connaît mieux PH</c:v>
                </c:pt>
                <c:pt idx="1">
                  <c:v>Prof. connaît patho</c:v>
                </c:pt>
                <c:pt idx="2">
                  <c:v>Prof. connaît environ</c:v>
                </c:pt>
                <c:pt idx="3">
                  <c:v>PH réalise projet</c:v>
                </c:pt>
                <c:pt idx="4">
                  <c:v>Proches informés choix</c:v>
                </c:pt>
                <c:pt idx="5">
                  <c:v>QDV PH fx relation</c:v>
                </c:pt>
              </c:strCache>
            </c:strRef>
          </c:cat>
          <c:val>
            <c:numRef>
              <c:f>'[analyse questions.xlsx]Feuil1'!$P$86:$U$86</c:f>
              <c:numCache>
                <c:formatCode>General</c:formatCode>
                <c:ptCount val="6"/>
                <c:pt idx="0">
                  <c:v>14</c:v>
                </c:pt>
                <c:pt idx="1">
                  <c:v>17</c:v>
                </c:pt>
                <c:pt idx="2">
                  <c:v>21</c:v>
                </c:pt>
                <c:pt idx="3">
                  <c:v>15</c:v>
                </c:pt>
                <c:pt idx="4">
                  <c:v>21</c:v>
                </c:pt>
                <c:pt idx="5">
                  <c:v>25</c:v>
                </c:pt>
              </c:numCache>
            </c:numRef>
          </c:val>
        </c:ser>
        <c:ser>
          <c:idx val="1"/>
          <c:order val="1"/>
          <c:tx>
            <c:strRef>
              <c:f>'[analyse questions.xlsx]Feuil1'!$O$87</c:f>
              <c:strCache>
                <c:ptCount val="1"/>
                <c:pt idx="0">
                  <c:v>Pas tjs</c:v>
                </c:pt>
              </c:strCache>
            </c:strRef>
          </c:tx>
          <c:cat>
            <c:strRef>
              <c:f>'[analyse questions.xlsx]Feuil1'!$P$84:$U$85</c:f>
              <c:strCache>
                <c:ptCount val="6"/>
                <c:pt idx="0">
                  <c:v>Famille connaît mieux PH</c:v>
                </c:pt>
                <c:pt idx="1">
                  <c:v>Prof. connaît patho</c:v>
                </c:pt>
                <c:pt idx="2">
                  <c:v>Prof. connaît environ</c:v>
                </c:pt>
                <c:pt idx="3">
                  <c:v>PH réalise projet</c:v>
                </c:pt>
                <c:pt idx="4">
                  <c:v>Proches informés choix</c:v>
                </c:pt>
                <c:pt idx="5">
                  <c:v>QDV PH fx relation</c:v>
                </c:pt>
              </c:strCache>
            </c:strRef>
          </c:cat>
          <c:val>
            <c:numRef>
              <c:f>'[analyse questions.xlsx]Feuil1'!$P$87:$U$87</c:f>
              <c:numCache>
                <c:formatCode>General</c:formatCode>
                <c:ptCount val="6"/>
                <c:pt idx="0">
                  <c:v>11</c:v>
                </c:pt>
                <c:pt idx="1">
                  <c:v>7</c:v>
                </c:pt>
                <c:pt idx="2">
                  <c:v>4</c:v>
                </c:pt>
                <c:pt idx="3">
                  <c:v>7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'[analyse questions.xlsx]Feuil1'!$O$88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questions.xlsx]Feuil1'!$P$84:$U$85</c:f>
              <c:strCache>
                <c:ptCount val="6"/>
                <c:pt idx="0">
                  <c:v>Famille connaît mieux PH</c:v>
                </c:pt>
                <c:pt idx="1">
                  <c:v>Prof. connaît patho</c:v>
                </c:pt>
                <c:pt idx="2">
                  <c:v>Prof. connaît environ</c:v>
                </c:pt>
                <c:pt idx="3">
                  <c:v>PH réalise projet</c:v>
                </c:pt>
                <c:pt idx="4">
                  <c:v>Proches informés choix</c:v>
                </c:pt>
                <c:pt idx="5">
                  <c:v>QDV PH fx relation</c:v>
                </c:pt>
              </c:strCache>
            </c:strRef>
          </c:cat>
          <c:val>
            <c:numRef>
              <c:f>'[analyse questions.xlsx]Feuil1'!$P$88:$U$88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overlap val="100"/>
        <c:axId val="120490624"/>
        <c:axId val="120496512"/>
      </c:barChart>
      <c:catAx>
        <c:axId val="12049062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aseline="0"/>
            </a:pPr>
            <a:endParaRPr lang="fr-FR"/>
          </a:p>
        </c:txPr>
        <c:crossAx val="120496512"/>
        <c:crosses val="autoZero"/>
        <c:auto val="1"/>
        <c:lblAlgn val="ctr"/>
        <c:lblOffset val="100"/>
      </c:catAx>
      <c:valAx>
        <c:axId val="120496512"/>
        <c:scaling>
          <c:orientation val="minMax"/>
        </c:scaling>
        <c:axPos val="b"/>
        <c:majorGridlines/>
        <c:numFmt formatCode="General" sourceLinked="1"/>
        <c:tickLblPos val="nextTo"/>
        <c:crossAx val="120490624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3"/>
  <c:chart>
    <c:plotArea>
      <c:layout/>
      <c:barChart>
        <c:barDir val="bar"/>
        <c:grouping val="stacked"/>
        <c:ser>
          <c:idx val="0"/>
          <c:order val="0"/>
          <c:tx>
            <c:strRef>
              <c:f>'[analyse questions.xlsx]Feuil1'!$P$125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questions.xlsx]Feuil1'!$Q$123:$V$124</c:f>
              <c:strCache>
                <c:ptCount val="6"/>
                <c:pt idx="0">
                  <c:v>Famille connaît mieux PH</c:v>
                </c:pt>
                <c:pt idx="1">
                  <c:v>Prof. connaît patho</c:v>
                </c:pt>
                <c:pt idx="2">
                  <c:v>Prof. connaît environ</c:v>
                </c:pt>
                <c:pt idx="3">
                  <c:v>PH réalise projet</c:v>
                </c:pt>
                <c:pt idx="4">
                  <c:v>Proches informés choix</c:v>
                </c:pt>
                <c:pt idx="5">
                  <c:v>QDV PH fx relation</c:v>
                </c:pt>
              </c:strCache>
            </c:strRef>
          </c:cat>
          <c:val>
            <c:numRef>
              <c:f>'[analyse questions.xlsx]Feuil1'!$Q$125:$V$125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9</c:v>
                </c:pt>
                <c:pt idx="3">
                  <c:v>12</c:v>
                </c:pt>
                <c:pt idx="4">
                  <c:v>9</c:v>
                </c:pt>
                <c:pt idx="5">
                  <c:v>16</c:v>
                </c:pt>
              </c:numCache>
            </c:numRef>
          </c:val>
        </c:ser>
        <c:ser>
          <c:idx val="1"/>
          <c:order val="1"/>
          <c:tx>
            <c:strRef>
              <c:f>'[analyse questions.xlsx]Feuil1'!$P$126</c:f>
              <c:strCache>
                <c:ptCount val="1"/>
                <c:pt idx="0">
                  <c:v>Pas tjs</c:v>
                </c:pt>
              </c:strCache>
            </c:strRef>
          </c:tx>
          <c:cat>
            <c:strRef>
              <c:f>'[analyse questions.xlsx]Feuil1'!$Q$123:$V$124</c:f>
              <c:strCache>
                <c:ptCount val="6"/>
                <c:pt idx="0">
                  <c:v>Famille connaît mieux PH</c:v>
                </c:pt>
                <c:pt idx="1">
                  <c:v>Prof. connaît patho</c:v>
                </c:pt>
                <c:pt idx="2">
                  <c:v>Prof. connaît environ</c:v>
                </c:pt>
                <c:pt idx="3">
                  <c:v>PH réalise projet</c:v>
                </c:pt>
                <c:pt idx="4">
                  <c:v>Proches informés choix</c:v>
                </c:pt>
                <c:pt idx="5">
                  <c:v>QDV PH fx relation</c:v>
                </c:pt>
              </c:strCache>
            </c:strRef>
          </c:cat>
          <c:val>
            <c:numRef>
              <c:f>'[analyse questions.xlsx]Feuil1'!$Q$126:$V$126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'[analyse questions.xlsx]Feuil1'!$P$127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questions.xlsx]Feuil1'!$Q$123:$V$124</c:f>
              <c:strCache>
                <c:ptCount val="6"/>
                <c:pt idx="0">
                  <c:v>Famille connaît mieux PH</c:v>
                </c:pt>
                <c:pt idx="1">
                  <c:v>Prof. connaît patho</c:v>
                </c:pt>
                <c:pt idx="2">
                  <c:v>Prof. connaît environ</c:v>
                </c:pt>
                <c:pt idx="3">
                  <c:v>PH réalise projet</c:v>
                </c:pt>
                <c:pt idx="4">
                  <c:v>Proches informés choix</c:v>
                </c:pt>
                <c:pt idx="5">
                  <c:v>QDV PH fx relation</c:v>
                </c:pt>
              </c:strCache>
            </c:strRef>
          </c:cat>
          <c:val>
            <c:numRef>
              <c:f>'[analyse questions.xlsx]Feuil1'!$Q$127:$V$127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overlap val="100"/>
        <c:axId val="120513280"/>
        <c:axId val="120514816"/>
      </c:barChart>
      <c:catAx>
        <c:axId val="120513280"/>
        <c:scaling>
          <c:orientation val="minMax"/>
        </c:scaling>
        <c:delete val="1"/>
        <c:axPos val="l"/>
        <c:tickLblPos val="none"/>
        <c:crossAx val="120514816"/>
        <c:crosses val="autoZero"/>
        <c:auto val="1"/>
        <c:lblAlgn val="ctr"/>
        <c:lblOffset val="100"/>
      </c:catAx>
      <c:valAx>
        <c:axId val="120514816"/>
        <c:scaling>
          <c:orientation val="minMax"/>
        </c:scaling>
        <c:axPos val="b"/>
        <c:majorGridlines/>
        <c:numFmt formatCode="General" sourceLinked="1"/>
        <c:tickLblPos val="nextTo"/>
        <c:crossAx val="120513280"/>
        <c:crosses val="autoZero"/>
        <c:crossBetween val="between"/>
        <c:majorUnit val="5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/>
      <c:barChart>
        <c:barDir val="col"/>
        <c:grouping val="stacked"/>
        <c:ser>
          <c:idx val="0"/>
          <c:order val="0"/>
          <c:tx>
            <c:strRef>
              <c:f>'[analyse questions2.xlsx]Feuil1'!$R$138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questions2.xlsx]Feuil1'!$S$138:$T$138</c:f>
              <c:numCache>
                <c:formatCode>General</c:formatCode>
                <c:ptCount val="2"/>
                <c:pt idx="0">
                  <c:v>56.000000000000007</c:v>
                </c:pt>
                <c:pt idx="1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questions2.xlsx]Feuil1'!$R$139</c:f>
              <c:strCache>
                <c:ptCount val="1"/>
                <c:pt idx="0">
                  <c:v>Pas tjs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questions2.xlsx]Feuil1'!$S$139:$T$139</c:f>
              <c:numCache>
                <c:formatCode>General</c:formatCode>
                <c:ptCount val="2"/>
                <c:pt idx="0">
                  <c:v>44</c:v>
                </c:pt>
                <c:pt idx="1">
                  <c:v>62.5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questions2.xlsx]Feuil1'!$R$140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questions2.xlsx]Feuil1'!$S$140:$T$140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overlap val="100"/>
        <c:axId val="121163136"/>
        <c:axId val="121173120"/>
      </c:barChart>
      <c:catAx>
        <c:axId val="121163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121173120"/>
        <c:crosses val="autoZero"/>
        <c:auto val="1"/>
        <c:lblAlgn val="ctr"/>
        <c:lblOffset val="100"/>
      </c:catAx>
      <c:valAx>
        <c:axId val="1211731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163136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fr-FR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/>
      <c:barChart>
        <c:barDir val="col"/>
        <c:grouping val="stacked"/>
        <c:ser>
          <c:idx val="0"/>
          <c:order val="0"/>
          <c:tx>
            <c:strRef>
              <c:f>'[analyse questions2.xlsx]Feuil1'!$R$138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questions2.xlsx]Feuil1'!$S$138:$T$138</c:f>
              <c:numCache>
                <c:formatCode>General</c:formatCode>
                <c:ptCount val="2"/>
                <c:pt idx="0">
                  <c:v>56.000000000000007</c:v>
                </c:pt>
                <c:pt idx="1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questions2.xlsx]Feuil1'!$R$139</c:f>
              <c:strCache>
                <c:ptCount val="1"/>
                <c:pt idx="0">
                  <c:v>Pas tjs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questions2.xlsx]Feuil1'!$S$139:$T$139</c:f>
              <c:numCache>
                <c:formatCode>General</c:formatCode>
                <c:ptCount val="2"/>
                <c:pt idx="0">
                  <c:v>44</c:v>
                </c:pt>
                <c:pt idx="1">
                  <c:v>62.5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questions2.xlsx]Feuil1'!$R$140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questions2.xlsx]Feuil1'!$S$140:$T$140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overlap val="100"/>
        <c:axId val="121198848"/>
        <c:axId val="121212928"/>
      </c:barChart>
      <c:catAx>
        <c:axId val="121198848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121212928"/>
        <c:crosses val="autoZero"/>
        <c:auto val="1"/>
        <c:lblAlgn val="ctr"/>
        <c:lblOffset val="100"/>
      </c:catAx>
      <c:valAx>
        <c:axId val="1212129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198848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fr-FR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/>
      <c:barChart>
        <c:barDir val="col"/>
        <c:grouping val="stacked"/>
        <c:ser>
          <c:idx val="0"/>
          <c:order val="0"/>
          <c:tx>
            <c:strRef>
              <c:f>'[analyse questions2.xlsx]Feuil1'!$R$138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questions2.xlsx]Feuil1'!$S$138:$T$138</c:f>
              <c:numCache>
                <c:formatCode>General</c:formatCode>
                <c:ptCount val="2"/>
                <c:pt idx="0">
                  <c:v>56.000000000000007</c:v>
                </c:pt>
                <c:pt idx="1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questions2.xlsx]Feuil1'!$R$139</c:f>
              <c:strCache>
                <c:ptCount val="1"/>
                <c:pt idx="0">
                  <c:v>Pas tjs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questions2.xlsx]Feuil1'!$S$139:$T$139</c:f>
              <c:numCache>
                <c:formatCode>General</c:formatCode>
                <c:ptCount val="2"/>
                <c:pt idx="0">
                  <c:v>44</c:v>
                </c:pt>
                <c:pt idx="1">
                  <c:v>62.5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questions2.xlsx]Feuil1'!$R$140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questions2.xlsx]Feuil1'!$S$137:$T$137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questions2.xlsx]Feuil1'!$S$140:$T$140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overlap val="100"/>
        <c:axId val="121267328"/>
        <c:axId val="121268864"/>
      </c:barChart>
      <c:catAx>
        <c:axId val="121267328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121268864"/>
        <c:crosses val="autoZero"/>
        <c:auto val="1"/>
        <c:lblAlgn val="ctr"/>
        <c:lblOffset val="100"/>
      </c:catAx>
      <c:valAx>
        <c:axId val="1212688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267328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fr-FR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plotArea>
      <c:layout/>
      <c:barChart>
        <c:barDir val="col"/>
        <c:grouping val="stacked"/>
        <c:ser>
          <c:idx val="0"/>
          <c:order val="0"/>
          <c:tx>
            <c:strRef>
              <c:f>'[analyse questions2.xlsx]Feuil1'!$R$160</c:f>
              <c:strCache>
                <c:ptCount val="1"/>
                <c:pt idx="0">
                  <c:v>Oui</c:v>
                </c:pt>
              </c:strCache>
            </c:strRef>
          </c:tx>
          <c:cat>
            <c:strRef>
              <c:f>'[analyse questions2.xlsx]Feuil1'!$S$159:$T$159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questions2.xlsx]Feuil1'!$S$160:$T$160</c:f>
              <c:numCache>
                <c:formatCode>General</c:formatCode>
                <c:ptCount val="2"/>
                <c:pt idx="0">
                  <c:v>60</c:v>
                </c:pt>
                <c:pt idx="1">
                  <c:v>75</c:v>
                </c:pt>
              </c:numCache>
            </c:numRef>
          </c:val>
        </c:ser>
        <c:ser>
          <c:idx val="1"/>
          <c:order val="1"/>
          <c:tx>
            <c:strRef>
              <c:f>'[analyse questions2.xlsx]Feuil1'!$R$161</c:f>
              <c:strCache>
                <c:ptCount val="1"/>
                <c:pt idx="0">
                  <c:v>Pas tjs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'[analyse questions2.xlsx]Feuil1'!$S$159:$T$159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questions2.xlsx]Feuil1'!$S$161:$T$161</c:f>
              <c:numCache>
                <c:formatCode>General</c:formatCode>
                <c:ptCount val="2"/>
                <c:pt idx="0">
                  <c:v>28.000000000000004</c:v>
                </c:pt>
                <c:pt idx="1">
                  <c:v>25</c:v>
                </c:pt>
              </c:numCache>
            </c:numRef>
          </c:val>
        </c:ser>
        <c:ser>
          <c:idx val="2"/>
          <c:order val="2"/>
          <c:tx>
            <c:strRef>
              <c:f>'[analyse questions2.xlsx]Feuil1'!$R$162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'[analyse questions2.xlsx]Feuil1'!$S$159:$T$159</c:f>
              <c:strCache>
                <c:ptCount val="2"/>
                <c:pt idx="0">
                  <c:v>Avis famille</c:v>
                </c:pt>
                <c:pt idx="1">
                  <c:v>Avis soignant</c:v>
                </c:pt>
              </c:strCache>
            </c:strRef>
          </c:cat>
          <c:val>
            <c:numRef>
              <c:f>'[analyse questions2.xlsx]Feuil1'!$S$162:$T$162</c:f>
              <c:numCache>
                <c:formatCode>General</c:formatCode>
                <c:ptCount val="2"/>
                <c:pt idx="0">
                  <c:v>8</c:v>
                </c:pt>
                <c:pt idx="1">
                  <c:v>0</c:v>
                </c:pt>
              </c:numCache>
            </c:numRef>
          </c:val>
        </c:ser>
        <c:overlap val="100"/>
        <c:axId val="121315712"/>
        <c:axId val="121317248"/>
      </c:barChart>
      <c:catAx>
        <c:axId val="121315712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aseline="0"/>
            </a:pPr>
            <a:endParaRPr lang="fr-FR"/>
          </a:p>
        </c:txPr>
        <c:crossAx val="121317248"/>
        <c:crosses val="autoZero"/>
        <c:auto val="1"/>
        <c:lblAlgn val="ctr"/>
        <c:lblOffset val="100"/>
      </c:catAx>
      <c:valAx>
        <c:axId val="1213172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1315712"/>
        <c:crosses val="autoZero"/>
        <c:crossBetween val="between"/>
        <c:majorUnit val="10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fr-FR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0AC29-FF1D-4AC8-B883-BF328854D270}" type="datetimeFigureOut">
              <a:rPr lang="fr-FR" smtClean="0"/>
              <a:pPr/>
              <a:t>05/12/2024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CF8DB-EA52-46EC-A99D-D1B9C3B414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096343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La relation entre les familles et les professionnels lors de l’accompagnement de personnes </a:t>
            </a:r>
            <a:r>
              <a:rPr lang="fr-FR" b="1" dirty="0" err="1">
                <a:solidFill>
                  <a:srgbClr val="0070C0"/>
                </a:solidFill>
              </a:rPr>
              <a:t>cérébro</a:t>
            </a:r>
            <a:r>
              <a:rPr lang="fr-FR" b="1" dirty="0">
                <a:solidFill>
                  <a:srgbClr val="0070C0"/>
                </a:solidFill>
              </a:rPr>
              <a:t>-lésés en secteur sanitaire et </a:t>
            </a:r>
            <a:r>
              <a:rPr lang="fr-FR" b="1" dirty="0" smtClean="0">
                <a:solidFill>
                  <a:srgbClr val="0070C0"/>
                </a:solidFill>
              </a:rPr>
              <a:t>médico—social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dirty="0" smtClean="0"/>
              <a:t>Avis des personnes concernées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/>
          <a:lstStyle/>
          <a:p>
            <a:r>
              <a:rPr lang="fr-FR" dirty="0" smtClean="0"/>
              <a:t>Ratc</a:t>
            </a:r>
          </a:p>
          <a:p>
            <a:r>
              <a:rPr lang="fr-FR" dirty="0" smtClean="0"/>
              <a:t>JOURNEE DE FORMATION 2024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fr-FR" sz="3600" b="1" i="1" dirty="0" smtClean="0">
                <a:solidFill>
                  <a:schemeClr val="tx2"/>
                </a:solidFill>
              </a:rPr>
              <a:t>Les proches doivent être informés et consultés sur les choix de projet proposés à la personne handicapée </a:t>
            </a:r>
            <a:endParaRPr lang="fr-FR" sz="36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4038600" cy="4525963"/>
          </a:xfrm>
        </p:spPr>
        <p:txBody>
          <a:bodyPr/>
          <a:lstStyle/>
          <a:p>
            <a:r>
              <a:rPr lang="fr-FR" dirty="0" smtClean="0"/>
              <a:t>P</a:t>
            </a:r>
            <a:r>
              <a:rPr lang="fr-FR" dirty="0" smtClean="0"/>
              <a:t>our </a:t>
            </a:r>
            <a:r>
              <a:rPr lang="fr-FR" dirty="0" smtClean="0"/>
              <a:t>un parent: oui toujours et ne pas oublier de le faire.</a:t>
            </a:r>
          </a:p>
          <a:p>
            <a:r>
              <a:rPr lang="fr-FR" dirty="0" smtClean="0"/>
              <a:t>Cela </a:t>
            </a:r>
            <a:r>
              <a:rPr lang="fr-FR" dirty="0" smtClean="0"/>
              <a:t>dépend du choix de la personne handicapée. Le faire si la personne le souhaite quand elle est capable de donner son choix. </a:t>
            </a:r>
          </a:p>
          <a:p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</p:nvPr>
        </p:nvGraphicFramePr>
        <p:xfrm>
          <a:off x="395536" y="198884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2088232"/>
          </a:xfrm>
        </p:spPr>
        <p:txBody>
          <a:bodyPr>
            <a:normAutofit/>
          </a:bodyPr>
          <a:lstStyle/>
          <a:p>
            <a:r>
              <a:rPr lang="fr-FR" sz="3200" b="1" i="1" dirty="0" smtClean="0">
                <a:solidFill>
                  <a:schemeClr val="tx2"/>
                </a:solidFill>
              </a:rPr>
              <a:t>La qualité de vie de la personne </a:t>
            </a:r>
            <a:r>
              <a:rPr lang="fr-FR" sz="2800" b="1" i="1" dirty="0" smtClean="0">
                <a:solidFill>
                  <a:schemeClr val="tx2"/>
                </a:solidFill>
              </a:rPr>
              <a:t>handicapée</a:t>
            </a:r>
            <a:r>
              <a:rPr lang="fr-FR" sz="3200" b="1" i="1" dirty="0" smtClean="0">
                <a:solidFill>
                  <a:schemeClr val="tx2"/>
                </a:solidFill>
              </a:rPr>
              <a:t> dépend d’une relation harmonieuse entre lui même, ses proches et les professionnels qui l’accompagnent </a:t>
            </a:r>
            <a:endParaRPr lang="fr-FR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8" y="2492896"/>
            <a:ext cx="4038600" cy="3816424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Tout le monde est d’accord sur le sujet. D’où l’importance de cette journée de discussion!</a:t>
            </a:r>
          </a:p>
          <a:p>
            <a:r>
              <a:rPr lang="fr-FR" dirty="0" smtClean="0"/>
              <a:t>Point de vue d’un médecin de réanimation: dépend beaucoup de la disponibilité de la famille.</a:t>
            </a:r>
          </a:p>
          <a:p>
            <a:pPr>
              <a:buNone/>
            </a:pPr>
            <a:endParaRPr lang="fr-FR" dirty="0" smtClean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1"/>
          </p:nvPr>
        </p:nvGraphicFramePr>
        <p:xfrm>
          <a:off x="467544" y="2060848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Une « bonne » relation Proches/professionnels?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fr-FR" sz="4000" b="1" dirty="0" smtClean="0">
                <a:solidFill>
                  <a:srgbClr val="C00000"/>
                </a:solidFill>
              </a:rPr>
              <a:t>La transparence</a:t>
            </a:r>
            <a:r>
              <a:rPr lang="fr-FR" sz="4000" dirty="0" smtClean="0"/>
              <a:t>. Tout dire. Ex :informer la famille que les sorties sont momentanément interrompues pour cause de comportements inappropriés de la personne handicapée</a:t>
            </a:r>
          </a:p>
          <a:p>
            <a:r>
              <a:rPr lang="fr-FR" sz="4000" dirty="0" smtClean="0"/>
              <a:t>Se mettre à la place des proches </a:t>
            </a:r>
            <a:r>
              <a:rPr lang="fr-FR" sz="4000" b="1" dirty="0" smtClean="0">
                <a:solidFill>
                  <a:srgbClr val="C00000"/>
                </a:solidFill>
              </a:rPr>
              <a:t>avec des mots simples</a:t>
            </a:r>
          </a:p>
          <a:p>
            <a:r>
              <a:rPr lang="fr-FR" sz="4000" b="1" dirty="0" smtClean="0">
                <a:solidFill>
                  <a:srgbClr val="C00000"/>
                </a:solidFill>
              </a:rPr>
              <a:t>Echanges réguliers </a:t>
            </a:r>
            <a:r>
              <a:rPr lang="fr-FR" sz="4000" dirty="0" smtClean="0"/>
              <a:t>++. Exemple donné par un médecin de réa: Contact simple et au fil de l’eau lors des visites quotidienne (rester en contact). Réunion en bureau entre soignant et proches pour les nouvelles plus formelles</a:t>
            </a:r>
          </a:p>
          <a:p>
            <a:r>
              <a:rPr lang="fr-FR" sz="4000" b="1" dirty="0" smtClean="0">
                <a:solidFill>
                  <a:srgbClr val="C00000"/>
                </a:solidFill>
              </a:rPr>
              <a:t>Compréhension des attentes mutuelles </a:t>
            </a:r>
            <a:r>
              <a:rPr lang="fr-FR" sz="4000" dirty="0" smtClean="0"/>
              <a:t>des personnes handicapées, des familles.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Une « bonne » relation Proches/professionnels? (2)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S’écouter</a:t>
            </a:r>
            <a:r>
              <a:rPr lang="fr-FR" dirty="0" smtClean="0"/>
              <a:t> et prendre en compte les observations des proches même en cas de désaccord</a:t>
            </a:r>
          </a:p>
          <a:p>
            <a:r>
              <a:rPr lang="fr-FR" dirty="0" smtClean="0"/>
              <a:t>Se parler avec </a:t>
            </a:r>
            <a:r>
              <a:rPr lang="fr-FR" b="1" dirty="0" smtClean="0">
                <a:solidFill>
                  <a:srgbClr val="C00000"/>
                </a:solidFill>
              </a:rPr>
              <a:t>respect</a:t>
            </a:r>
            <a:r>
              <a:rPr lang="fr-FR" dirty="0" smtClean="0"/>
              <a:t> ++ . Pour les proches ne pas critiquer les façons de faire des professionnels</a:t>
            </a:r>
          </a:p>
          <a:p>
            <a:r>
              <a:rPr lang="fr-FR" b="1" dirty="0" smtClean="0">
                <a:solidFill>
                  <a:srgbClr val="C00000"/>
                </a:solidFill>
              </a:rPr>
              <a:t>une collaboration </a:t>
            </a:r>
            <a:r>
              <a:rPr lang="fr-FR" dirty="0" smtClean="0"/>
              <a:t>; qu’on puisse partager le projet de soins et réciproquement, qu’on soigne la personne dans son entourage, que cela renforce son </a:t>
            </a:r>
            <a:r>
              <a:rPr lang="fr-FR" dirty="0" err="1" smtClean="0"/>
              <a:t>role</a:t>
            </a:r>
            <a:r>
              <a:rPr lang="fr-FR" dirty="0" smtClean="0"/>
              <a:t> social et familial. 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Une « bonne » relation Proches/professionnels? (3)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 les échanges continuent </a:t>
            </a:r>
            <a:r>
              <a:rPr lang="fr-FR" b="1" dirty="0" smtClean="0">
                <a:solidFill>
                  <a:srgbClr val="C00000"/>
                </a:solidFill>
              </a:rPr>
              <a:t>même en cas de désaccord.</a:t>
            </a:r>
          </a:p>
          <a:p>
            <a:r>
              <a:rPr lang="fr-FR" dirty="0" smtClean="0"/>
              <a:t>Connaître et </a:t>
            </a:r>
            <a:r>
              <a:rPr lang="fr-FR" b="1" dirty="0" smtClean="0">
                <a:solidFill>
                  <a:srgbClr val="C00000"/>
                </a:solidFill>
              </a:rPr>
              <a:t>accepter les limites des rôles </a:t>
            </a:r>
            <a:r>
              <a:rPr lang="fr-FR" dirty="0" smtClean="0"/>
              <a:t>et des missions de chacun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Mauvaise relation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Décisions sans concertation</a:t>
            </a:r>
            <a:r>
              <a:rPr lang="fr-FR" dirty="0" smtClean="0"/>
              <a:t>, sans information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Omission de l’avis d’un évènement important</a:t>
            </a:r>
            <a:r>
              <a:rPr lang="fr-FR" dirty="0" smtClean="0"/>
              <a:t>: perte de confiance</a:t>
            </a:r>
          </a:p>
          <a:p>
            <a:r>
              <a:rPr lang="fr-FR" dirty="0" smtClean="0"/>
              <a:t>Si la famille n’a pas été bien informé et accompagné </a:t>
            </a:r>
            <a:r>
              <a:rPr lang="fr-FR" dirty="0" smtClean="0">
                <a:solidFill>
                  <a:srgbClr val="FF0000"/>
                </a:solidFill>
              </a:rPr>
              <a:t>sur </a:t>
            </a:r>
            <a:r>
              <a:rPr lang="fr-FR" b="1" dirty="0" smtClean="0">
                <a:solidFill>
                  <a:srgbClr val="FF0000"/>
                </a:solidFill>
              </a:rPr>
              <a:t>l’acceptation de la pathologie</a:t>
            </a:r>
            <a:r>
              <a:rPr lang="fr-FR" dirty="0" smtClean="0"/>
              <a:t>, le pronostic et le handicap</a:t>
            </a:r>
          </a:p>
          <a:p>
            <a:r>
              <a:rPr lang="fr-FR" dirty="0" smtClean="0"/>
              <a:t>Mauvaise communication : mots mal compris ou mal interprétés ou prononcés trop tôt. </a:t>
            </a:r>
            <a:r>
              <a:rPr lang="fr-FR" b="1" dirty="0" smtClean="0">
                <a:solidFill>
                  <a:srgbClr val="FF0000"/>
                </a:solidFill>
              </a:rPr>
              <a:t>Chacun fait son chemin dans la mesure de son possible</a:t>
            </a:r>
            <a:r>
              <a:rPr lang="fr-FR" dirty="0" smtClean="0"/>
              <a:t>.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err="1" smtClean="0">
                <a:solidFill>
                  <a:schemeClr val="tx2"/>
                </a:solidFill>
              </a:rPr>
              <a:t>Elements</a:t>
            </a:r>
            <a:r>
              <a:rPr lang="fr-FR" b="1" i="1" dirty="0" smtClean="0">
                <a:solidFill>
                  <a:schemeClr val="tx2"/>
                </a:solidFill>
              </a:rPr>
              <a:t> sources de mauvaise relation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Venant de la famille</a:t>
            </a:r>
          </a:p>
          <a:p>
            <a:pPr lvl="1"/>
            <a:r>
              <a:rPr lang="fr-FR" dirty="0" smtClean="0"/>
              <a:t>Les </a:t>
            </a:r>
            <a:r>
              <a:rPr lang="fr-FR" b="1" dirty="0" smtClean="0">
                <a:solidFill>
                  <a:srgbClr val="C00000"/>
                </a:solidFill>
              </a:rPr>
              <a:t>conflits</a:t>
            </a:r>
            <a:r>
              <a:rPr lang="fr-FR" dirty="0" smtClean="0"/>
              <a:t> préexistants</a:t>
            </a:r>
          </a:p>
          <a:p>
            <a:pPr lvl="1"/>
            <a:r>
              <a:rPr lang="fr-FR" dirty="0" smtClean="0"/>
              <a:t>Les conflits mère/compagne pour un jeune adulte traumatisé.</a:t>
            </a:r>
          </a:p>
          <a:p>
            <a:pPr lvl="1"/>
            <a:r>
              <a:rPr lang="fr-FR" dirty="0" smtClean="0"/>
              <a:t>Conflit entre la volonté de la personne handicapée et ses proches</a:t>
            </a:r>
          </a:p>
          <a:p>
            <a:pPr lvl="1"/>
            <a:endParaRPr lang="fr-FR" dirty="0" smtClean="0"/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Intrusion excessive </a:t>
            </a:r>
            <a:r>
              <a:rPr lang="fr-FR" dirty="0" smtClean="0"/>
              <a:t>des proches </a:t>
            </a:r>
          </a:p>
          <a:p>
            <a:pPr lvl="1"/>
            <a:endParaRPr lang="fr-FR" dirty="0" smtClean="0"/>
          </a:p>
          <a:p>
            <a:pPr lvl="2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Eléments de mauvaise relation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u="sng" dirty="0" smtClean="0"/>
              <a:t>Venant des soignants</a:t>
            </a:r>
          </a:p>
          <a:p>
            <a:pPr lvl="1"/>
            <a:r>
              <a:rPr lang="fr-FR" dirty="0" smtClean="0"/>
              <a:t>Manque d</a:t>
            </a:r>
            <a:r>
              <a:rPr lang="fr-FR" b="1" dirty="0" smtClean="0">
                <a:solidFill>
                  <a:srgbClr val="C00000"/>
                </a:solidFill>
              </a:rPr>
              <a:t>’empathie </a:t>
            </a:r>
            <a:r>
              <a:rPr lang="fr-FR" dirty="0" smtClean="0"/>
              <a:t>ou à l’inverse trop d’empathie</a:t>
            </a:r>
          </a:p>
          <a:p>
            <a:pPr lvl="1"/>
            <a:r>
              <a:rPr lang="fr-FR" dirty="0" smtClean="0"/>
              <a:t>Les freins à l’empathie : les personnes qui nous rebutent car trop différents de nous, un papa patriarche, une mère </a:t>
            </a:r>
            <a:r>
              <a:rPr lang="fr-FR" dirty="0" err="1" smtClean="0"/>
              <a:t>surprotective</a:t>
            </a:r>
            <a:r>
              <a:rPr lang="fr-FR" dirty="0" smtClean="0"/>
              <a:t>. Toutes ces situations dans lesquelles on n’arrive pas à prendre un peu la place de l’autre pour se comprendre</a:t>
            </a:r>
          </a:p>
          <a:p>
            <a:pPr lvl="1"/>
            <a:r>
              <a:rPr lang="fr-FR" dirty="0" smtClean="0"/>
              <a:t>un soignant qui va réagir de façon trop vives à la douleur des   familles qui parfois s’expriment dans la violence, 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un soignant qui ne sait pas réguler </a:t>
            </a:r>
            <a:r>
              <a:rPr lang="fr-FR" dirty="0" smtClean="0"/>
              <a:t>une famille trop envahissante. 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Un soignant trop sûr de lui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Un soignant fatigué</a:t>
            </a:r>
            <a:r>
              <a:rPr lang="fr-FR" dirty="0" smtClean="0"/>
              <a:t>!!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Eléments de mauvaise relation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Manque de communication </a:t>
            </a:r>
            <a:r>
              <a:rPr lang="fr-FR" dirty="0" smtClean="0"/>
              <a:t>qui entraîne une mauvaise interprétation. Ex du temps d’attente administratif qui n’est pas le même que le temps émotionnel. (pour un placement, la commande de matériel etc.)</a:t>
            </a:r>
          </a:p>
          <a:p>
            <a:r>
              <a:rPr lang="fr-FR" dirty="0" smtClean="0"/>
              <a:t>le comportement de l’handicapé est souvent différent avec le personnel et les proches mais les </a:t>
            </a:r>
            <a:r>
              <a:rPr lang="fr-FR" b="1" dirty="0" smtClean="0">
                <a:solidFill>
                  <a:srgbClr val="C00000"/>
                </a:solidFill>
              </a:rPr>
              <a:t>observations des proches sont trop souvent négligées </a:t>
            </a:r>
            <a:r>
              <a:rPr lang="fr-FR" dirty="0" smtClean="0"/>
              <a:t>et prises pour des erreurs d’appréciation. « On a l’impression d’être pris pour un imbécile, soit on se tait, soit on fait un scandale ».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Détérioration des relations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non disponibilité des soignants</a:t>
            </a:r>
          </a:p>
          <a:p>
            <a:r>
              <a:rPr lang="fr-FR" dirty="0" smtClean="0"/>
              <a:t>La non disponibilité des familles</a:t>
            </a:r>
          </a:p>
          <a:p>
            <a:r>
              <a:rPr lang="fr-FR" dirty="0" smtClean="0"/>
              <a:t>Une sortie trop précoce ou mal préparée</a:t>
            </a:r>
          </a:p>
          <a:p>
            <a:r>
              <a:rPr lang="fr-FR" dirty="0" smtClean="0"/>
              <a:t>Non prise en compte des besoins émis par la famille ou la personne handicapée</a:t>
            </a:r>
          </a:p>
          <a:p>
            <a:r>
              <a:rPr lang="fr-FR" dirty="0" smtClean="0"/>
              <a:t>Un manque de parole</a:t>
            </a:r>
          </a:p>
          <a:p>
            <a:r>
              <a:rPr lang="fr-FR" dirty="0" smtClean="0"/>
              <a:t>Un manque de respect de part ou d’autre</a:t>
            </a:r>
          </a:p>
          <a:p>
            <a:r>
              <a:rPr lang="fr-FR" dirty="0" smtClean="0"/>
              <a:t>Incompréhension des informations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Bilan du retour des questionnaires 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46 questionnaires reçus</a:t>
            </a:r>
          </a:p>
          <a:p>
            <a:pPr lvl="1"/>
            <a:r>
              <a:rPr lang="fr-FR" dirty="0" smtClean="0"/>
              <a:t>26 de familles dont trois fois avec l’avis de la personne handicapée</a:t>
            </a:r>
          </a:p>
          <a:p>
            <a:pPr lvl="1"/>
            <a:r>
              <a:rPr lang="fr-FR" dirty="0" smtClean="0"/>
              <a:t>19 de professionnels de santé dont 9 de SSAD (service de soins et d’aide à domicile)</a:t>
            </a:r>
          </a:p>
          <a:p>
            <a:pPr lvl="1"/>
            <a:r>
              <a:rPr lang="fr-FR" dirty="0"/>
              <a:t>1</a:t>
            </a:r>
            <a:r>
              <a:rPr lang="fr-FR" dirty="0" smtClean="0"/>
              <a:t> de patients </a:t>
            </a:r>
          </a:p>
          <a:p>
            <a:pPr lvl="1"/>
            <a:r>
              <a:rPr lang="fr-FR" dirty="0" smtClean="0"/>
              <a:t>Les questions ont induits des commentaires</a:t>
            </a:r>
          </a:p>
          <a:p>
            <a:pPr lvl="1"/>
            <a:endParaRPr lang="fr-FR" dirty="0"/>
          </a:p>
          <a:p>
            <a:r>
              <a:rPr lang="fr-FR" dirty="0" smtClean="0"/>
              <a:t>Beaucoup de commentaires plus instructifs que les réponses aux simples questions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Détérioration des relations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changement de planning et d’horaire pour les soignants à domicile avec difficulté de respecter les horaires d’intervention par rapport aux besoins des PH.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Avis de famille en rééducation/réinsertion sur leur ressenti</a:t>
            </a:r>
            <a:endParaRPr lang="fr-F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07524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Avis des soignants 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présence des proches auprès des patients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participation des proches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/>
        </p:nvGraphicFramePr>
        <p:xfrm>
          <a:off x="467544" y="2204864"/>
          <a:ext cx="41764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tx2"/>
                </a:solidFill>
              </a:rPr>
              <a:t>Avis de soignants</a:t>
            </a:r>
            <a:endParaRPr lang="fr-FR" b="1" i="1" dirty="0">
              <a:solidFill>
                <a:schemeClr val="tx2"/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Paroles de personnes </a:t>
            </a:r>
            <a:r>
              <a:rPr lang="fr-FR" b="1" i="1" dirty="0" err="1" smtClean="0">
                <a:solidFill>
                  <a:schemeClr val="tx2"/>
                </a:solidFill>
              </a:rPr>
              <a:t>cérébro</a:t>
            </a:r>
            <a:r>
              <a:rPr lang="fr-FR" b="1" i="1" dirty="0" smtClean="0">
                <a:solidFill>
                  <a:schemeClr val="tx2"/>
                </a:solidFill>
              </a:rPr>
              <a:t>-lésées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Trouvez vous important que votre famille soit en relation avec les professionnels qui vous soignent ou vous accompagnent</a:t>
            </a:r>
            <a:r>
              <a:rPr lang="fr-FR" dirty="0"/>
              <a:t> 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Oui parce </a:t>
            </a:r>
            <a:r>
              <a:rPr lang="fr-FR" dirty="0"/>
              <a:t>que ma famille connait mieux ma pathologie et peut me réexpliquer si </a:t>
            </a:r>
            <a:r>
              <a:rPr lang="fr-FR" dirty="0" smtClean="0"/>
              <a:t>nécessaire</a:t>
            </a:r>
          </a:p>
          <a:p>
            <a:r>
              <a:rPr lang="fr-FR" b="1" dirty="0"/>
              <a:t>Si votre famille n’est pas tout à fait d’accord avec les soignants ou vos accompagnants, qui préférez-vous écouter ? </a:t>
            </a:r>
            <a:endParaRPr lang="fr-FR" dirty="0" smtClean="0"/>
          </a:p>
          <a:p>
            <a:pPr lvl="1"/>
            <a:r>
              <a:rPr lang="fr-FR" dirty="0" smtClean="0"/>
              <a:t> </a:t>
            </a:r>
            <a:r>
              <a:rPr lang="fr-FR" dirty="0"/>
              <a:t>il faut un échange entre les deux même si je préfère écouter ma famille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Paroles de personnes </a:t>
            </a:r>
            <a:r>
              <a:rPr lang="fr-FR" b="1" i="1" dirty="0" err="1" smtClean="0">
                <a:solidFill>
                  <a:schemeClr val="tx2"/>
                </a:solidFill>
              </a:rPr>
              <a:t>cérébro</a:t>
            </a:r>
            <a:r>
              <a:rPr lang="fr-FR" b="1" i="1" dirty="0" smtClean="0">
                <a:solidFill>
                  <a:schemeClr val="tx2"/>
                </a:solidFill>
              </a:rPr>
              <a:t>-lésées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Pensez -vous que la qualité de la relation entre votre famille et les professionnels peut avoir une influence sur votre évolution</a:t>
            </a:r>
            <a:r>
              <a:rPr lang="fr-FR" dirty="0"/>
              <a:t> ?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environnement sain est primordial pour que je me sente bien</a:t>
            </a:r>
          </a:p>
          <a:p>
            <a:pPr lvl="1"/>
            <a:r>
              <a:rPr lang="fr-FR" dirty="0" smtClean="0"/>
              <a:t>Mr </a:t>
            </a:r>
            <a:r>
              <a:rPr lang="fr-FR" dirty="0"/>
              <a:t>X ‘probablement un </a:t>
            </a:r>
            <a:r>
              <a:rPr lang="fr-FR" dirty="0" err="1"/>
              <a:t>auxiliare</a:t>
            </a:r>
            <a:r>
              <a:rPr lang="fr-FR" dirty="0"/>
              <a:t> de vie) m’a sauvé de tout, toujours été avec les professionnels pour mon bien, est un père pour moi depuis 12 ans</a:t>
            </a:r>
            <a:r>
              <a:rPr lang="fr-FR" dirty="0" smtClean="0"/>
              <a:t>.</a:t>
            </a:r>
          </a:p>
          <a:p>
            <a:pPr lvl="1"/>
            <a:r>
              <a:rPr lang="fr-FR" dirty="0"/>
              <a:t>il faut que la famille soit au courant. Important pour moi qui oublie beaucoup et fatigue. Au moins un de mes proches est au courant. 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6000" b="1" dirty="0" smtClean="0">
                <a:solidFill>
                  <a:schemeClr val="tx2"/>
                </a:solidFill>
              </a:rPr>
              <a:t>MERCI </a:t>
            </a:r>
          </a:p>
          <a:p>
            <a:pPr algn="ctr">
              <a:buNone/>
            </a:pPr>
            <a:r>
              <a:rPr lang="fr-FR" sz="6000" b="1" dirty="0" smtClean="0">
                <a:solidFill>
                  <a:schemeClr val="tx2"/>
                </a:solidFill>
              </a:rPr>
              <a:t>à tous ceux qui ont bien voulu partager avec nous leur expérience et leur ressenti</a:t>
            </a:r>
            <a:endParaRPr lang="fr-FR" sz="6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La qualité de la relation dépend des attentes de chacun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 que les familles attendent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556792"/>
            <a:ext cx="4041775" cy="639762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Ce que les professionnels pensent  de l’attente des familles (seulement 10 réponses)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2"/>
          </p:nvPr>
        </p:nvGraphicFramePr>
        <p:xfrm>
          <a:off x="251520" y="2348880"/>
          <a:ext cx="4896544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Espace réservé du contenu 9"/>
          <p:cNvGraphicFramePr>
            <a:graphicFrameLocks noGrp="1"/>
          </p:cNvGraphicFramePr>
          <p:nvPr>
            <p:ph sz="quarter" idx="4"/>
          </p:nvPr>
        </p:nvGraphicFramePr>
        <p:xfrm>
          <a:off x="4716016" y="2276872"/>
          <a:ext cx="4041775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Ce que les professionnels attendent des familles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La plupart des fiches des familles sont muettes sur le sujet. </a:t>
            </a:r>
          </a:p>
          <a:p>
            <a:r>
              <a:rPr lang="fr-FR" dirty="0" smtClean="0"/>
              <a:t>Cependant une famille qui a rempli ces données a noté « essentiel » sur ces sujets en rajoutant « Nous leur devons bien cela! ». 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9" name="Graphique 8"/>
          <p:cNvGraphicFramePr/>
          <p:nvPr/>
        </p:nvGraphicFramePr>
        <p:xfrm>
          <a:off x="179512" y="2204864"/>
          <a:ext cx="561662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Points de vue sur la collaboration PH/famille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point de vue des familles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Vs celui des professionnels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618856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4"/>
          </p:nvPr>
        </p:nvGraphicFramePr>
        <p:xfrm>
          <a:off x="5004048" y="2174874"/>
          <a:ext cx="3682752" cy="413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C’est la famille qui connaît le mieux la personne accompagnée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3136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r-FR" sz="3200" b="1" dirty="0" smtClean="0"/>
              <a:t>Commentaires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3200" dirty="0" smtClean="0"/>
              <a:t>Un parent: pas toujours. Les gouts et les besoins peuvent évoluer et au quotidien les accompagnants peuvent être plus à même de déceler cela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3200" dirty="0" smtClean="0"/>
              <a:t>Une IDE: dans la phase initiale surement mais plus forcément au moment de la réinsertion</a:t>
            </a:r>
          </a:p>
          <a:p>
            <a:endParaRPr lang="fr-FR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fr-FR" sz="3600" b="1" i="1" dirty="0" smtClean="0">
                <a:solidFill>
                  <a:schemeClr val="tx2"/>
                </a:solidFill>
              </a:rPr>
              <a:t>C’est l’équipe de professionnels qui connaît le mieux la pathologie et le handicap</a:t>
            </a:r>
            <a:endParaRPr lang="fr-FR" sz="36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fr-FR" sz="2800" dirty="0" smtClean="0"/>
              <a:t>Commentaire d’une IDE: pas forcément en ce qui concerne le vécu du handicap ou la mise en place compensatoire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2800" dirty="0" smtClean="0"/>
              <a:t>L’équipe de SSAD pèse lourd dans le pourcentage de « pas toujours » dans le choix des professionnels</a:t>
            </a:r>
          </a:p>
          <a:p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i="1" dirty="0" smtClean="0">
                <a:solidFill>
                  <a:schemeClr val="tx2"/>
                </a:solidFill>
              </a:rPr>
              <a:t>C’est l’équipe de professionnels qui connaît le mieux les ressources de l’environnement médical et médico-social</a:t>
            </a:r>
            <a:endParaRPr lang="fr-FR" sz="36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27984" y="1844824"/>
            <a:ext cx="4326632" cy="452596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Points de vue autres venus de professionnels</a:t>
            </a:r>
          </a:p>
          <a:p>
            <a:pPr lvl="1"/>
            <a:r>
              <a:rPr lang="fr-FR" dirty="0" smtClean="0"/>
              <a:t>Pas toujours: l’équipe de soins ne connaît pas toutes les ressources du territoire</a:t>
            </a:r>
          </a:p>
          <a:p>
            <a:pPr lvl="1"/>
            <a:r>
              <a:rPr lang="fr-FR" dirty="0" smtClean="0"/>
              <a:t>Les professionnels connaissent un bout de la prise en charge, celle dans laquelle ils travaillent. Pas forcément toute la filière</a:t>
            </a:r>
          </a:p>
          <a:p>
            <a:pPr lvl="1"/>
            <a:r>
              <a:rPr lang="fr-FR" dirty="0" smtClean="0"/>
              <a:t>Certaines familles activent des réseaux et envisagent des solutions autres</a:t>
            </a:r>
          </a:p>
          <a:p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</p:nvPr>
        </p:nvGraphicFramePr>
        <p:xfrm>
          <a:off x="467544" y="1916832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1440160"/>
          </a:xfrm>
        </p:spPr>
        <p:txBody>
          <a:bodyPr>
            <a:noAutofit/>
          </a:bodyPr>
          <a:lstStyle/>
          <a:p>
            <a:r>
              <a:rPr lang="fr-FR" sz="3600" b="1" i="1" dirty="0" smtClean="0">
                <a:solidFill>
                  <a:schemeClr val="tx2"/>
                </a:solidFill>
              </a:rPr>
              <a:t>C’est à la personne handicapée de construire et réaliser son projet aidée par l’équipe de professionnels</a:t>
            </a:r>
            <a:endParaRPr lang="fr-FR" sz="36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99992" y="1916832"/>
            <a:ext cx="4392488" cy="45259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dirty="0" smtClean="0"/>
              <a:t>Oui mais</a:t>
            </a:r>
            <a:r>
              <a:rPr lang="fr-FR" b="1" dirty="0" smtClean="0">
                <a:solidFill>
                  <a:schemeClr val="tx2"/>
                </a:solidFill>
              </a:rPr>
              <a:t>: tout dépend du type de handicap</a:t>
            </a:r>
            <a:r>
              <a:rPr lang="fr-FR" dirty="0" smtClean="0"/>
              <a:t>. Parfois la famille doit également faire partie du processus d’accompagnement à titre de « réajustement » des besoins et volontés exprimés par la personne handicapée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Avec de l’aide </a:t>
            </a:r>
            <a:r>
              <a:rPr lang="fr-FR" dirty="0" smtClean="0"/>
              <a:t>. Difficulté de se projeter dans l’avenir. </a:t>
            </a:r>
          </a:p>
          <a:p>
            <a:pPr lvl="1"/>
            <a:r>
              <a:rPr lang="fr-FR" dirty="0" smtClean="0"/>
              <a:t>Problème d’</a:t>
            </a:r>
            <a:r>
              <a:rPr lang="fr-FR" b="1" dirty="0" err="1" smtClean="0">
                <a:solidFill>
                  <a:schemeClr val="tx2"/>
                </a:solidFill>
              </a:rPr>
              <a:t>anosognosie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dirty="0" smtClean="0"/>
              <a:t>Certains dans </a:t>
            </a:r>
            <a:r>
              <a:rPr lang="fr-FR" b="1" dirty="0" smtClean="0">
                <a:solidFill>
                  <a:schemeClr val="tx2"/>
                </a:solidFill>
              </a:rPr>
              <a:t>l’incapacité de construire un projet</a:t>
            </a:r>
          </a:p>
          <a:p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</p:nvPr>
        </p:nvGraphicFramePr>
        <p:xfrm>
          <a:off x="395536" y="198884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1118</Words>
  <Application>Microsoft Office PowerPoint</Application>
  <PresentationFormat>Affichage à l'écran (4:3)</PresentationFormat>
  <Paragraphs>106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La relation entre les familles et les professionnels lors de l’accompagnement de personnes cérébro-lésés en secteur sanitaire et médico—social Avis des personnes concernées</vt:lpstr>
      <vt:lpstr>Bilan du retour des questionnaires </vt:lpstr>
      <vt:lpstr>La qualité de la relation dépend des attentes de chacun</vt:lpstr>
      <vt:lpstr>Ce que les professionnels attendent des familles</vt:lpstr>
      <vt:lpstr>Points de vue sur la collaboration PH/famille</vt:lpstr>
      <vt:lpstr>C’est la famille qui connaît le mieux la personne accompagnée</vt:lpstr>
      <vt:lpstr>C’est l’équipe de professionnels qui connaît le mieux la pathologie et le handicap</vt:lpstr>
      <vt:lpstr>C’est l’équipe de professionnels qui connaît le mieux les ressources de l’environnement médical et médico-social</vt:lpstr>
      <vt:lpstr>C’est à la personne handicapée de construire et réaliser son projet aidée par l’équipe de professionnels</vt:lpstr>
      <vt:lpstr>Les proches doivent être informés et consultés sur les choix de projet proposés à la personne handicapée </vt:lpstr>
      <vt:lpstr>La qualité de vie de la personne handicapée dépend d’une relation harmonieuse entre lui même, ses proches et les professionnels qui l’accompagnent </vt:lpstr>
      <vt:lpstr>Une « bonne » relation Proches/professionnels?</vt:lpstr>
      <vt:lpstr>Une « bonne » relation Proches/professionnels? (2)</vt:lpstr>
      <vt:lpstr>Une « bonne » relation Proches/professionnels? (3)</vt:lpstr>
      <vt:lpstr>Mauvaise relation</vt:lpstr>
      <vt:lpstr>Elements sources de mauvaise relation</vt:lpstr>
      <vt:lpstr>Eléments de mauvaise relation</vt:lpstr>
      <vt:lpstr>Eléments de mauvaise relation</vt:lpstr>
      <vt:lpstr>Détérioration des relations</vt:lpstr>
      <vt:lpstr>Détérioration des relations</vt:lpstr>
      <vt:lpstr>Avis de famille en rééducation/réinsertion sur leur ressenti</vt:lpstr>
      <vt:lpstr>Avis des soignants </vt:lpstr>
      <vt:lpstr>Avis de soignants</vt:lpstr>
      <vt:lpstr>Paroles de personnes cérébro-lésées</vt:lpstr>
      <vt:lpstr>Paroles de personnes cérébro-lésées</vt:lpstr>
      <vt:lpstr>Diapositive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Francoise</dc:creator>
  <cp:lastModifiedBy>Francoise</cp:lastModifiedBy>
  <cp:revision>18</cp:revision>
  <dcterms:created xsi:type="dcterms:W3CDTF">2024-12-02T13:50:38Z</dcterms:created>
  <dcterms:modified xsi:type="dcterms:W3CDTF">2024-12-05T14:24:32Z</dcterms:modified>
</cp:coreProperties>
</file>